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69" r:id="rId3"/>
    <p:sldId id="272" r:id="rId4"/>
    <p:sldId id="273" r:id="rId5"/>
    <p:sldId id="318" r:id="rId6"/>
    <p:sldId id="317" r:id="rId7"/>
    <p:sldId id="320" r:id="rId8"/>
    <p:sldId id="388" r:id="rId9"/>
    <p:sldId id="391" r:id="rId10"/>
    <p:sldId id="389" r:id="rId11"/>
    <p:sldId id="365" r:id="rId12"/>
    <p:sldId id="368" r:id="rId13"/>
    <p:sldId id="366" r:id="rId14"/>
    <p:sldId id="428" r:id="rId15"/>
    <p:sldId id="367" r:id="rId16"/>
    <p:sldId id="364" r:id="rId17"/>
    <p:sldId id="370" r:id="rId18"/>
    <p:sldId id="371" r:id="rId19"/>
    <p:sldId id="377" r:id="rId20"/>
    <p:sldId id="378" r:id="rId21"/>
    <p:sldId id="376" r:id="rId22"/>
    <p:sldId id="380" r:id="rId23"/>
    <p:sldId id="381" r:id="rId24"/>
    <p:sldId id="383" r:id="rId25"/>
    <p:sldId id="384" r:id="rId26"/>
    <p:sldId id="385" r:id="rId27"/>
    <p:sldId id="386" r:id="rId28"/>
    <p:sldId id="387" r:id="rId29"/>
    <p:sldId id="280" r:id="rId30"/>
    <p:sldId id="390" r:id="rId31"/>
    <p:sldId id="392" r:id="rId32"/>
    <p:sldId id="372" r:id="rId33"/>
    <p:sldId id="283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2" r:id="rId43"/>
    <p:sldId id="401" r:id="rId44"/>
    <p:sldId id="403" r:id="rId45"/>
    <p:sldId id="316" r:id="rId46"/>
    <p:sldId id="405" r:id="rId47"/>
    <p:sldId id="406" r:id="rId48"/>
    <p:sldId id="407" r:id="rId49"/>
    <p:sldId id="408" r:id="rId50"/>
    <p:sldId id="409" r:id="rId51"/>
    <p:sldId id="411" r:id="rId52"/>
    <p:sldId id="410" r:id="rId53"/>
    <p:sldId id="412" r:id="rId54"/>
    <p:sldId id="413" r:id="rId55"/>
    <p:sldId id="414" r:id="rId56"/>
    <p:sldId id="415" r:id="rId57"/>
    <p:sldId id="424" r:id="rId58"/>
    <p:sldId id="425" r:id="rId59"/>
    <p:sldId id="416" r:id="rId60"/>
    <p:sldId id="420" r:id="rId61"/>
    <p:sldId id="421" r:id="rId62"/>
    <p:sldId id="422" r:id="rId63"/>
    <p:sldId id="417" r:id="rId64"/>
    <p:sldId id="418" r:id="rId65"/>
    <p:sldId id="41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5" autoAdjust="0"/>
    <p:restoredTop sz="95988"/>
  </p:normalViewPr>
  <p:slideViewPr>
    <p:cSldViewPr snapToGrid="0" showGuides="1">
      <p:cViewPr varScale="1">
        <p:scale>
          <a:sx n="107" d="100"/>
          <a:sy n="107" d="100"/>
        </p:scale>
        <p:origin x="9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8022-6E2B-1846-A95A-A49D581582D4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B5634-259C-614F-8575-7E692ED84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1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4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0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5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7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76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B5634-259C-614F-8575-7E692ED8457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3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9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2E7D1C-2D7D-2140-890D-34BCA111D9C3}"/>
              </a:ext>
            </a:extLst>
          </p:cNvPr>
          <p:cNvSpPr txBox="1">
            <a:spLocks/>
          </p:cNvSpPr>
          <p:nvPr/>
        </p:nvSpPr>
        <p:spPr>
          <a:xfrm>
            <a:off x="1828800" y="4614902"/>
            <a:ext cx="85344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sz="1800" b="1" dirty="0"/>
              <a:t>Jason Williams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Cold Spring Harbor Laboratory, DNA Learning Center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williams@cshl.edu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JasonWilliamsNY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</p:txBody>
      </p:sp>
      <p:pic>
        <p:nvPicPr>
          <p:cNvPr id="4" name="Picture 2" descr="Image result for twitter logo">
            <a:extLst>
              <a:ext uri="{FF2B5EF4-FFF2-40B4-BE49-F238E27FC236}">
                <a16:creationId xmlns:a16="http://schemas.microsoft.com/office/drawing/2014/main" id="{14E88CFF-2843-0F4C-9382-61F586A9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48" y="5562771"/>
            <a:ext cx="41963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cshl dna learning center">
            <a:extLst>
              <a:ext uri="{FF2B5EF4-FFF2-40B4-BE49-F238E27FC236}">
                <a16:creationId xmlns:a16="http://schemas.microsoft.com/office/drawing/2014/main" id="{6BF4921B-315B-EC4D-8A11-9F5BCEE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71" y="231477"/>
            <a:ext cx="5810366" cy="10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8682-6EC8-674E-9FFC-BAE10E864AD5}"/>
              </a:ext>
            </a:extLst>
          </p:cNvPr>
          <p:cNvSpPr txBox="1">
            <a:spLocks/>
          </p:cNvSpPr>
          <p:nvPr/>
        </p:nvSpPr>
        <p:spPr bwMode="auto">
          <a:xfrm>
            <a:off x="187091" y="2595608"/>
            <a:ext cx="1181781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5400" dirty="0">
                <a:solidFill>
                  <a:srgbClr val="002060"/>
                </a:solidFill>
              </a:rPr>
              <a:t>Barcoding Bioinformatics</a:t>
            </a:r>
          </a:p>
          <a:p>
            <a:r>
              <a:rPr lang="en-US" altLang="en-US" sz="5400" dirty="0">
                <a:solidFill>
                  <a:srgbClr val="002060"/>
                </a:solidFill>
              </a:rPr>
              <a:t>Part III</a:t>
            </a:r>
          </a:p>
          <a:p>
            <a:endParaRPr lang="en-US" alt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3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</a:t>
            </a:r>
          </a:p>
        </p:txBody>
      </p:sp>
      <p:pic>
        <p:nvPicPr>
          <p:cNvPr id="8194" name="Picture 2" descr="Image result for stock image bucket no background">
            <a:extLst>
              <a:ext uri="{FF2B5EF4-FFF2-40B4-BE49-F238E27FC236}">
                <a16:creationId xmlns:a16="http://schemas.microsoft.com/office/drawing/2014/main" id="{A17F36D6-716C-4449-9881-3A36575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79" y="1869058"/>
            <a:ext cx="2633662" cy="343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30386" y="2228671"/>
            <a:ext cx="119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Query sequence</a:t>
            </a: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GGGG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276E-5310-304C-A67A-0B8719C2AE8C}"/>
              </a:ext>
            </a:extLst>
          </p:cNvPr>
          <p:cNvSpPr txBox="1"/>
          <p:nvPr/>
        </p:nvSpPr>
        <p:spPr>
          <a:xfrm>
            <a:off x="8129861" y="5583355"/>
            <a:ext cx="21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7363-8E22-1A4F-96BD-63DEC0BD6FF2}"/>
              </a:ext>
            </a:extLst>
          </p:cNvPr>
          <p:cNvSpPr txBox="1"/>
          <p:nvPr/>
        </p:nvSpPr>
        <p:spPr>
          <a:xfrm rot="3478430">
            <a:off x="7045035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0CC7B-2FBF-5543-8628-C2EE596562F5}"/>
              </a:ext>
            </a:extLst>
          </p:cNvPr>
          <p:cNvSpPr txBox="1"/>
          <p:nvPr/>
        </p:nvSpPr>
        <p:spPr>
          <a:xfrm rot="4643748">
            <a:off x="6604923" y="4326265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F0619-24E0-7F4A-BBF6-340E3934D0EB}"/>
              </a:ext>
            </a:extLst>
          </p:cNvPr>
          <p:cNvSpPr txBox="1"/>
          <p:nvPr/>
        </p:nvSpPr>
        <p:spPr>
          <a:xfrm rot="5400000">
            <a:off x="6494418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2DC4-0A1B-BA4B-862A-5019C2B2986B}"/>
              </a:ext>
            </a:extLst>
          </p:cNvPr>
          <p:cNvSpPr txBox="1"/>
          <p:nvPr/>
        </p:nvSpPr>
        <p:spPr>
          <a:xfrm rot="4441096">
            <a:off x="6229904" y="4523944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9F5D6-3C80-A44E-A042-4C10366430C9}"/>
              </a:ext>
            </a:extLst>
          </p:cNvPr>
          <p:cNvSpPr txBox="1"/>
          <p:nvPr/>
        </p:nvSpPr>
        <p:spPr>
          <a:xfrm rot="6028137">
            <a:off x="5949484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8FB43-2730-6E46-9FA4-A8FDD3AA9BC7}"/>
              </a:ext>
            </a:extLst>
          </p:cNvPr>
          <p:cNvSpPr txBox="1"/>
          <p:nvPr/>
        </p:nvSpPr>
        <p:spPr>
          <a:xfrm rot="6028137">
            <a:off x="6508900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BD1E8-3B33-1440-B9E8-DF48B36A4FB6}"/>
              </a:ext>
            </a:extLst>
          </p:cNvPr>
          <p:cNvSpPr txBox="1"/>
          <p:nvPr/>
        </p:nvSpPr>
        <p:spPr>
          <a:xfrm rot="6405919">
            <a:off x="6646818" y="44399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16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Autofit/>
          </a:bodyPr>
          <a:lstStyle/>
          <a:p>
            <a:r>
              <a:rPr lang="en-US" sz="6000" i="1" dirty="0"/>
              <a:t>Where</a:t>
            </a:r>
            <a:r>
              <a:rPr lang="en-US" sz="6000" dirty="0"/>
              <a:t> in the DNA should we look </a:t>
            </a:r>
            <a:br>
              <a:rPr lang="en-US" sz="6000" dirty="0"/>
            </a:br>
            <a:r>
              <a:rPr lang="en-US" sz="6000" dirty="0"/>
              <a:t>for the “Barcode”?</a:t>
            </a:r>
          </a:p>
        </p:txBody>
      </p:sp>
    </p:spTree>
    <p:extLst>
      <p:ext uri="{BB962C8B-B14F-4D97-AF65-F5344CB8AC3E}">
        <p14:creationId xmlns:p14="http://schemas.microsoft.com/office/powerpoint/2010/main" val="214179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DNA should we look?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82B2C9-2386-5F4C-B824-65537BDA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695450"/>
            <a:ext cx="5245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D0ECE8-A221-6546-B1AA-C68A07EA663C}"/>
              </a:ext>
            </a:extLst>
          </p:cNvPr>
          <p:cNvSpPr/>
          <p:nvPr/>
        </p:nvSpPr>
        <p:spPr>
          <a:xfrm>
            <a:off x="850900" y="5767685"/>
            <a:ext cx="43357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www.broadinstitute.org</a:t>
            </a:r>
            <a:r>
              <a:rPr lang="en-US" sz="800" dirty="0"/>
              <a:t>/files/styles/</a:t>
            </a:r>
            <a:r>
              <a:rPr lang="en-US" sz="800" dirty="0" err="1"/>
              <a:t>landing_page</a:t>
            </a:r>
            <a:r>
              <a:rPr lang="en-US" sz="800" dirty="0"/>
              <a:t>/public/generic-pages/images/circle/MPG-mosaic_385x300.png?itok=B5zrVgYz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C330C-759C-8948-A824-8552197D509C}"/>
              </a:ext>
            </a:extLst>
          </p:cNvPr>
          <p:cNvSpPr/>
          <p:nvPr/>
        </p:nvSpPr>
        <p:spPr>
          <a:xfrm>
            <a:off x="6576060" y="2951946"/>
            <a:ext cx="524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Noto Sans Symbols"/>
                <a:cs typeface="Noto Sans Symbols"/>
              </a:rPr>
              <a:t>Humans share greater than 99% of their DNA with other humans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427305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DNA should we look?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F5A4C4-12C1-0F49-96EC-758F5618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74" y="1298884"/>
            <a:ext cx="6088578" cy="52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24B58-08AE-D94A-BF1F-5A6501579A5E}"/>
              </a:ext>
            </a:extLst>
          </p:cNvPr>
          <p:cNvSpPr/>
          <p:nvPr/>
        </p:nvSpPr>
        <p:spPr>
          <a:xfrm>
            <a:off x="114795" y="580245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www.cnbc.com</a:t>
            </a:r>
            <a:r>
              <a:rPr lang="en-US" sz="800" dirty="0"/>
              <a:t>/2015/09/02/can-you-find-the-</a:t>
            </a:r>
            <a:r>
              <a:rPr lang="en-US" sz="800" dirty="0" err="1"/>
              <a:t>forgery.html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837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DNA should we look?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F5A4C4-12C1-0F49-96EC-758F5618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74" y="1298884"/>
            <a:ext cx="6088578" cy="52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424B58-08AE-D94A-BF1F-5A6501579A5E}"/>
              </a:ext>
            </a:extLst>
          </p:cNvPr>
          <p:cNvSpPr/>
          <p:nvPr/>
        </p:nvSpPr>
        <p:spPr>
          <a:xfrm>
            <a:off x="114795" y="580245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www.cnbc.com</a:t>
            </a:r>
            <a:r>
              <a:rPr lang="en-US" sz="800" dirty="0"/>
              <a:t>/2015/09/02/can-you-find-the-</a:t>
            </a:r>
            <a:r>
              <a:rPr lang="en-US" sz="800" dirty="0" err="1"/>
              <a:t>forgery.html</a:t>
            </a:r>
            <a:endParaRPr lang="en-US" sz="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206D52-D664-5040-8FD2-AF6779177673}"/>
              </a:ext>
            </a:extLst>
          </p:cNvPr>
          <p:cNvSpPr/>
          <p:nvPr/>
        </p:nvSpPr>
        <p:spPr>
          <a:xfrm>
            <a:off x="2497540" y="3892371"/>
            <a:ext cx="8147714" cy="260672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C00000"/>
                </a:solidFill>
                <a:highlight>
                  <a:srgbClr val="C0C0C0"/>
                </a:highlight>
              </a:rPr>
              <a:t>COUNTERFEIT</a:t>
            </a:r>
          </a:p>
        </p:txBody>
      </p:sp>
    </p:spTree>
    <p:extLst>
      <p:ext uri="{BB962C8B-B14F-4D97-AF65-F5344CB8AC3E}">
        <p14:creationId xmlns:p14="http://schemas.microsoft.com/office/powerpoint/2010/main" val="236326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DNA should we look?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0ECE8-A221-6546-B1AA-C68A07EA663C}"/>
              </a:ext>
            </a:extLst>
          </p:cNvPr>
          <p:cNvSpPr/>
          <p:nvPr/>
        </p:nvSpPr>
        <p:spPr>
          <a:xfrm>
            <a:off x="394838" y="1628507"/>
            <a:ext cx="52211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&gt;Human Tubulin –Black? </a:t>
            </a:r>
            <a:r>
              <a:rPr lang="en-US" sz="1000" dirty="0"/>
              <a:t>GCAGGTTCTCTTACATCGACCGCCTAAGAGTCGCGCTGTAAGAAGCAACAACCTCTCCTCTTCGTCTCCG CCATCAGCTCGGCAGTCGCGAAGCAGCAACCATGCGTGAGTGCATCTCCATCCACGTTGGCCAGGCTGGT GTCCAGATTGGCAATGCCTGCTGGGAGCTCTACTGCCTGGAACACGGCATCCAGCCCGATGGCCAGATGC CAAGTGACAAGACCATTGGGGGAGGAGATGATTCCTTCAACACCTTCTTCAGTGAGACGGGGGCTGGCAA GCATGTGCCCCGGGCAGTGTTTGTAGACTTGGAACCCACAGTCATTGATGAAGTTCGCACTGGCACCTAC CGCCAGCTCTTCCACCCTGAGCAACTTATCACAGGCAAAGAAGATGCTGCCAATAACTATGCCCGAGGGC ACTACACCATTGGCAAGGAGATCATTGACCTCGTGTTGGACCGAATTCGCAAGCTGGCCGACCAGTGCAC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C330C-759C-8948-A824-8552197D509C}"/>
              </a:ext>
            </a:extLst>
          </p:cNvPr>
          <p:cNvSpPr/>
          <p:nvPr/>
        </p:nvSpPr>
        <p:spPr>
          <a:xfrm>
            <a:off x="6096000" y="2375473"/>
            <a:ext cx="58570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Noto Sans Symbols"/>
                <a:cs typeface="Noto Sans Symbols"/>
              </a:rPr>
              <a:t>Almost everywhere we look in our (human) genome, we all look the same</a:t>
            </a:r>
            <a:endParaRPr lang="en-US" sz="44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A2BFC-B568-7544-96D0-68B02A770386}"/>
              </a:ext>
            </a:extLst>
          </p:cNvPr>
          <p:cNvSpPr/>
          <p:nvPr/>
        </p:nvSpPr>
        <p:spPr>
          <a:xfrm>
            <a:off x="394838" y="3066769"/>
            <a:ext cx="5701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&gt;Human Tubulin –White?</a:t>
            </a:r>
            <a:r>
              <a:rPr lang="en-US" sz="1000" dirty="0"/>
              <a:t> GCAGGTTCTCTTACATCGACCGCCTAAGAGTCGCGCTGTAAGAAGCAACAACCTCTCCTCTTCGTCTCCG CCATCAGCTCGGCAGTCGCGAAGCAGCAACCATGCGTGAGTGCATCTCCATCCACGTTGGCCAGGCTGGT GTCCAGATTGGCAATGCCTGCTGGGAGCTCTACTGCCTGGAACACGGCATCCAGCCCGATGGCCAGATGC CAAGTGACAAGACCATTGGGGGAGGAGATGATTCCTTCAACACCTTCTTCAGTGAGACGGGGGCTGGCAA GCATGTGCCCCGGGCAGTGTTTGTAGACTTGGAACCCACAGTCATTGATGAAGTTCGCACTGGCACCTAC CGCCAGCTCTTCCACCCTGAGCAACTTATCACAGGCAAAGAAGATGCTGCCAATAACTATGCCCGAGGGC ACTACACCATTGGCAAGGAGATCATTGACCTCGTGTTGGACCGAATTCGCAAGCTGGCCGACCAGTGCAC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304AB-F6C9-EA4B-AB08-A9B565568532}"/>
              </a:ext>
            </a:extLst>
          </p:cNvPr>
          <p:cNvSpPr/>
          <p:nvPr/>
        </p:nvSpPr>
        <p:spPr>
          <a:xfrm>
            <a:off x="394838" y="4527500"/>
            <a:ext cx="5701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&gt;Human Tubulin –Asian? </a:t>
            </a:r>
            <a:r>
              <a:rPr lang="en-US" sz="1000" dirty="0"/>
              <a:t>GCAGGTTCTCTTACATCGACCGCCTAAGAGTCGCGCTGTAAGAAGCAACAACCTCTCCTCTTCGTCTCCG CCATCAGCTCGGCAGTCGCGAAGCAGCAACCATGCGTGAGTGCATCTCCATCCACGTTGGCCAGGCTGGT GTCCAGATTGGCAATGCCTGCTGGGAGCTCTACTGCCTGGAACACGGCATCCAGCCCGATGGCCAGATGC CAAGTGACAAGACCATTGGGGGAGGAGATGATTCCTTCAACACCTTCTTCAGTGAGACGGGGGCTGGCAA GCATGTGCCCCGGGCAGTGTTTGTAGACTTGGAACCCACAGTCATTGATGAAGTTCGCACTGGCACCTAC CGCCAGCTCTTCCACCCTGAGCAACTTATCACAGGCAAAGAAGATGCTGCCAATAACTATGCCCGAGGGC ACTACACCATTGGCAAGGAGATCATTGACCTCGTGTTGGACCGAATTCGCAAGCTGGCCGACCAGTGCAC</a:t>
            </a:r>
          </a:p>
        </p:txBody>
      </p:sp>
    </p:spTree>
    <p:extLst>
      <p:ext uri="{BB962C8B-B14F-4D97-AF65-F5344CB8AC3E}">
        <p14:creationId xmlns:p14="http://schemas.microsoft.com/office/powerpoint/2010/main" val="35138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Cytochrome c oxidase I (COI)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F2A82A-9976-EC4F-9930-40DA7112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72079"/>
            <a:ext cx="5510151" cy="41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EE67E1-0DC3-9D46-B609-9D46309C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488" y="1479982"/>
            <a:ext cx="4851614" cy="46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B405FC-FF71-734D-8D46-76A4F45A7186}"/>
              </a:ext>
            </a:extLst>
          </p:cNvPr>
          <p:cNvSpPr/>
          <p:nvPr/>
        </p:nvSpPr>
        <p:spPr>
          <a:xfrm>
            <a:off x="445621" y="5285921"/>
            <a:ext cx="26741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/>
              <a:t>Photo credit:</a:t>
            </a:r>
          </a:p>
          <a:p>
            <a:r>
              <a:rPr lang="en-US" sz="700" b="1" dirty="0"/>
              <a:t>Structure: </a:t>
            </a:r>
            <a:r>
              <a:rPr lang="en-US" sz="700" dirty="0"/>
              <a:t>https://</a:t>
            </a:r>
            <a:r>
              <a:rPr lang="en-US" sz="700" dirty="0" err="1"/>
              <a:t>en.wikipedia.org</a:t>
            </a:r>
            <a:r>
              <a:rPr lang="en-US" sz="700" dirty="0"/>
              <a:t>/wiki/</a:t>
            </a:r>
            <a:r>
              <a:rPr lang="en-US" sz="700" dirty="0" err="1"/>
              <a:t>Cytochrome_c_oxidase_subunit_I</a:t>
            </a:r>
            <a:r>
              <a:rPr lang="en-US" sz="700" dirty="0"/>
              <a:t>#/media/File:PDB_1occ_EBI.jpg</a:t>
            </a:r>
          </a:p>
          <a:p>
            <a:r>
              <a:rPr lang="en-US" sz="700" b="1" dirty="0"/>
              <a:t>Genome map:</a:t>
            </a:r>
            <a:endParaRPr lang="en-US" sz="700" dirty="0"/>
          </a:p>
          <a:p>
            <a:r>
              <a:rPr lang="en-US" sz="700" dirty="0"/>
              <a:t>Emmanuel </a:t>
            </a:r>
            <a:r>
              <a:rPr lang="en-US" sz="700" dirty="0" err="1"/>
              <a:t>Douzery</a:t>
            </a:r>
            <a:r>
              <a:rPr lang="en-US" sz="700" dirty="0"/>
              <a:t>; https://</a:t>
            </a:r>
            <a:r>
              <a:rPr lang="en-US" sz="700" dirty="0" err="1"/>
              <a:t>en.wikipedia.org</a:t>
            </a:r>
            <a:r>
              <a:rPr lang="en-US" sz="700" dirty="0"/>
              <a:t>/wiki/</a:t>
            </a:r>
            <a:r>
              <a:rPr lang="en-US" sz="700" dirty="0" err="1"/>
              <a:t>Cytochrome_c_oxidase_subunit_I</a:t>
            </a:r>
            <a:r>
              <a:rPr lang="en-US" sz="700" dirty="0"/>
              <a:t>#/media/</a:t>
            </a:r>
            <a:r>
              <a:rPr lang="en-US" sz="700" dirty="0" err="1"/>
              <a:t>File:Map_of_the_human_mitochondrial_genome.svg</a:t>
            </a:r>
            <a:r>
              <a:rPr lang="en-US" sz="700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DBD2FC-54E7-2849-80C1-1C7AA699E21E}"/>
              </a:ext>
            </a:extLst>
          </p:cNvPr>
          <p:cNvSpPr/>
          <p:nvPr/>
        </p:nvSpPr>
        <p:spPr>
          <a:xfrm>
            <a:off x="6958143" y="4911647"/>
            <a:ext cx="1657814" cy="932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barcoding locus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2722419" y="1467334"/>
            <a:ext cx="9144000" cy="48013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                                	</a:t>
            </a:r>
          </a:p>
          <a:p>
            <a:pPr>
              <a:defRPr/>
            </a:pPr>
            <a:r>
              <a:rPr lang="en-US" sz="2800" dirty="0"/>
              <a:t>There are many criteria that go in to selecting an appropriate locus (location in the genome) that can serve as a barcode.</a:t>
            </a:r>
          </a:p>
          <a:p>
            <a:pPr>
              <a:defRPr/>
            </a:pPr>
            <a:r>
              <a:rPr lang="en-US" sz="2800" dirty="0"/>
              <a:t>	</a:t>
            </a:r>
          </a:p>
          <a:p>
            <a:pPr>
              <a:defRPr/>
            </a:pPr>
            <a:r>
              <a:rPr lang="en-US" sz="2800" dirty="0"/>
              <a:t>Three of them include:</a:t>
            </a:r>
          </a:p>
          <a:p>
            <a:pPr>
              <a:defRPr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Universality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Discrimination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Robustness</a:t>
            </a:r>
          </a:p>
          <a:p>
            <a:pPr marL="1377950"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6" name="Picture 10" descr="http://freebarcodefonts.dobsonsw.com/images/code128bar.jpg">
            <a:extLst>
              <a:ext uri="{FF2B5EF4-FFF2-40B4-BE49-F238E27FC236}">
                <a16:creationId xmlns:a16="http://schemas.microsoft.com/office/drawing/2014/main" id="{9E8C7E8F-2F1D-BC49-8647-70233512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35" y="386799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C:\Users\Jason Williams\AppData\Local\Microsoft\Windows\Temporary Internet Files\Content.IE5\UU0EI838\MC900439590[1].png">
            <a:extLst>
              <a:ext uri="{FF2B5EF4-FFF2-40B4-BE49-F238E27FC236}">
                <a16:creationId xmlns:a16="http://schemas.microsoft.com/office/drawing/2014/main" id="{F91F6260-1337-544F-96B8-955E11B4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6" y="2213285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16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417638"/>
            <a:ext cx="112261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Since barcoding protocols (typically) amplify a region of DNA by PCR, you need to choose a DNA sequence that every species has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089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417638"/>
            <a:ext cx="112261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Since barcoding protocols (typically) amplify a region of DNA by PCR, you need to choose a DNA sequence that every species has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A84FEC-784C-4543-BFD1-7A5F75702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30" y="2883211"/>
            <a:ext cx="2450275" cy="245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CB3C0F3-BDA3-2644-8746-D7BE2C81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921" y="2837357"/>
            <a:ext cx="2603005" cy="260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2F01F74-79F5-CF4B-9090-169CA5C4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43" y="3113418"/>
            <a:ext cx="2507394" cy="205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545E299-6A2D-8747-9610-8A2CAB95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84" y="2806845"/>
            <a:ext cx="2603005" cy="260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8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Barcoding Bioinformatics</a:t>
            </a:r>
            <a:br>
              <a:rPr lang="en-US" sz="7200" dirty="0"/>
            </a:br>
            <a:r>
              <a:rPr lang="en-US" sz="7200" dirty="0"/>
              <a:t>Part III</a:t>
            </a:r>
            <a:br>
              <a:rPr lang="en-US" sz="7200" dirty="0"/>
            </a:br>
            <a:r>
              <a:rPr lang="en-US" sz="4800" dirty="0"/>
              <a:t>(Sequence alignment and phylogenetics)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3947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417638"/>
            <a:ext cx="112261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Since barcoding protocols (typically) amplify a region of DNA by PCR, you need to choose a DNA sequence that every species has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sp>
        <p:nvSpPr>
          <p:cNvPr id="2" name="AutoShape 2" descr="Biology 1.5 “Mammals as Consumers”. Bio1.5 Life processes related ...">
            <a:extLst>
              <a:ext uri="{FF2B5EF4-FFF2-40B4-BE49-F238E27FC236}">
                <a16:creationId xmlns:a16="http://schemas.microsoft.com/office/drawing/2014/main" id="{44BCAA08-403A-6747-9730-C20C734916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0A8C9-600B-914C-B534-7554CF09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46" y="2902159"/>
            <a:ext cx="4847854" cy="34724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97658-FAC9-2745-94A4-9700AFF1823F}"/>
              </a:ext>
            </a:extLst>
          </p:cNvPr>
          <p:cNvSpPr/>
          <p:nvPr/>
        </p:nvSpPr>
        <p:spPr>
          <a:xfrm>
            <a:off x="482930" y="5516081"/>
            <a:ext cx="3409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b="1" dirty="0"/>
              <a:t>Dental formula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slideplayer.com</a:t>
            </a:r>
            <a:r>
              <a:rPr lang="en-US" sz="800" dirty="0"/>
              <a:t>/slide/10972461/</a:t>
            </a:r>
          </a:p>
          <a:p>
            <a:r>
              <a:rPr lang="en-US" sz="800" b="1" dirty="0"/>
              <a:t>Animal diagrams</a:t>
            </a:r>
          </a:p>
          <a:p>
            <a:r>
              <a:rPr lang="en-US" sz="800" dirty="0"/>
              <a:t>https://vet-</a:t>
            </a:r>
            <a:r>
              <a:rPr lang="en-US" sz="800" dirty="0" err="1"/>
              <a:t>science.blogspot.com</a:t>
            </a:r>
            <a:r>
              <a:rPr lang="en-US" sz="800" dirty="0"/>
              <a:t>/2012/01/dentition-in-sheep-and-</a:t>
            </a:r>
            <a:r>
              <a:rPr lang="en-US" sz="800" dirty="0" err="1"/>
              <a:t>goat.html</a:t>
            </a:r>
            <a:endParaRPr lang="en-US" sz="800" dirty="0"/>
          </a:p>
        </p:txBody>
      </p:sp>
      <p:pic>
        <p:nvPicPr>
          <p:cNvPr id="5126" name="Picture 6" descr="vet science: Dentition in Sheep and Goat - Dental Formula of Animals">
            <a:extLst>
              <a:ext uri="{FF2B5EF4-FFF2-40B4-BE49-F238E27FC236}">
                <a16:creationId xmlns:a16="http://schemas.microsoft.com/office/drawing/2014/main" id="{4C8A22DD-5C34-EB4A-9E72-B8E47B5F0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78" y="2694910"/>
            <a:ext cx="5194091" cy="35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670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Barcoding regions must be different for each species. Ideally you are looking for a single DNA locus which differs in each species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491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Barcoding regions must be different for each species. Ideally you are looking for a single DNA locus which differs in each species 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pic>
        <p:nvPicPr>
          <p:cNvPr id="6146" name="Picture 2" descr="Human Hair Color 101: All You Need To Know About">
            <a:extLst>
              <a:ext uri="{FF2B5EF4-FFF2-40B4-BE49-F238E27FC236}">
                <a16:creationId xmlns:a16="http://schemas.microsoft.com/office/drawing/2014/main" id="{496A0CBE-616E-0E45-A2D5-33D30F05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302" y="2391373"/>
            <a:ext cx="5589318" cy="41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BA9C2F-4666-8145-AA90-94871BF39FF6}"/>
              </a:ext>
            </a:extLst>
          </p:cNvPr>
          <p:cNvSpPr/>
          <p:nvPr/>
        </p:nvSpPr>
        <p:spPr>
          <a:xfrm>
            <a:off x="171076" y="5235199"/>
            <a:ext cx="1975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b="1" dirty="0"/>
              <a:t>Human hair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lewigs.com</a:t>
            </a:r>
            <a:r>
              <a:rPr lang="en-US" sz="800" dirty="0"/>
              <a:t>/human-hair-color-101/</a:t>
            </a:r>
          </a:p>
        </p:txBody>
      </p:sp>
    </p:spTree>
    <p:extLst>
      <p:ext uri="{BB962C8B-B14F-4D97-AF65-F5344CB8AC3E}">
        <p14:creationId xmlns:p14="http://schemas.microsoft.com/office/powerpoint/2010/main" val="955868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Barcoding regions must be different for each species. Ideally you are looking for a single DNA locus which differs in each species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BA9C2F-4666-8145-AA90-94871BF39FF6}"/>
              </a:ext>
            </a:extLst>
          </p:cNvPr>
          <p:cNvSpPr/>
          <p:nvPr/>
        </p:nvSpPr>
        <p:spPr>
          <a:xfrm>
            <a:off x="171076" y="5235199"/>
            <a:ext cx="23108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http://loreal-dam-videos-</a:t>
            </a:r>
            <a:r>
              <a:rPr lang="en-US" sz="800" dirty="0" err="1"/>
              <a:t>corp</a:t>
            </a:r>
            <a:r>
              <a:rPr lang="en-US" sz="800" dirty="0"/>
              <a:t>-</a:t>
            </a:r>
            <a:r>
              <a:rPr lang="en-US" sz="800" dirty="0" err="1"/>
              <a:t>en-cdn.brainsonic.com</a:t>
            </a:r>
            <a:r>
              <a:rPr lang="en-US" sz="800" dirty="0"/>
              <a:t>/</a:t>
            </a:r>
            <a:r>
              <a:rPr lang="en-US" sz="800" dirty="0" err="1"/>
              <a:t>corpen</a:t>
            </a:r>
            <a:r>
              <a:rPr lang="en-US" sz="800" dirty="0"/>
              <a:t>/20160330pm/20160330-170533-c4bb4cb7/picture_photo_3eadc4.jpg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324D885-4519-EB49-8AEB-D5EAF267C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9" y="2632919"/>
            <a:ext cx="6263027" cy="37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19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 (but not too much)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5009F3-5050-154A-AAA9-A2C6B26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2" y="2978249"/>
            <a:ext cx="11832514" cy="161221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E8165C9-74B0-5246-B5DF-B150F200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91" y="2014641"/>
            <a:ext cx="10924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latin typeface="Calibri" charset="0"/>
              </a:rPr>
              <a:t>Fail: Sequence is completely conserved, good for PCR, but uninformative as barcode </a:t>
            </a:r>
          </a:p>
        </p:txBody>
      </p:sp>
    </p:spTree>
    <p:extLst>
      <p:ext uri="{BB962C8B-B14F-4D97-AF65-F5344CB8AC3E}">
        <p14:creationId xmlns:p14="http://schemas.microsoft.com/office/powerpoint/2010/main" val="204887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 (but not too much)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E8165C9-74B0-5246-B5DF-B150F200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91" y="2014641"/>
            <a:ext cx="1041009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latin typeface="Calibri" charset="0"/>
              </a:rPr>
              <a:t>Fail: Sequence shows no conservation, impossible for PCR, but  good as barcode </a:t>
            </a:r>
          </a:p>
          <a:p>
            <a:pPr eaLnBrk="1" hangingPunct="1"/>
            <a:endParaRPr lang="en-US" altLang="en-US" sz="2400" b="1" dirty="0">
              <a:latin typeface="Calibri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7982442-9639-5740-9123-EF8B6138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3" y="2830975"/>
            <a:ext cx="11613793" cy="155038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343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 (but not too much)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E8165C9-74B0-5246-B5DF-B150F200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19" y="2014641"/>
            <a:ext cx="114109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latin typeface="Calibri" charset="0"/>
              </a:rPr>
              <a:t>Win: Sequence shows some (ideally ~70%) conservation, good for PCR, good as barcode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1BD412-F4B7-164A-B62A-3EC87CB1F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36" y="2758913"/>
            <a:ext cx="11712927" cy="162244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91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82930" y="1168256"/>
            <a:ext cx="112261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10FC3-B42D-E543-9C3E-1BD5CA4EC21E}"/>
              </a:ext>
            </a:extLst>
          </p:cNvPr>
          <p:cNvSpPr txBox="1"/>
          <p:nvPr/>
        </p:nvSpPr>
        <p:spPr>
          <a:xfrm>
            <a:off x="482930" y="1417638"/>
            <a:ext cx="112261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2000" dirty="0">
              <a:latin typeface="Calibri" charset="0"/>
            </a:endParaRPr>
          </a:p>
          <a:p>
            <a:r>
              <a:rPr lang="en-US" altLang="en-US" sz="2800" dirty="0">
                <a:latin typeface="Calibri" charset="0"/>
              </a:rPr>
              <a:t>Since barcoding protocols (typically) amplify a region of DNA by PCR, also need to select a locus that amplifies reliably and sequences well</a:t>
            </a:r>
          </a:p>
          <a:p>
            <a:endParaRPr lang="en-US" altLang="en-US" sz="2400" dirty="0">
              <a:latin typeface="Calibri" charset="0"/>
            </a:endParaRPr>
          </a:p>
          <a:p>
            <a:endParaRPr lang="en-US" altLang="en-US" sz="2400" dirty="0">
              <a:latin typeface="Calibri" charset="0"/>
            </a:endParaRPr>
          </a:p>
          <a:p>
            <a:pPr>
              <a:buFont typeface="Arial" charset="0"/>
              <a:buChar char="•"/>
            </a:pPr>
            <a:endParaRPr lang="en-US" altLang="en-US" sz="2400" dirty="0">
              <a:latin typeface="Calibri" charset="0"/>
            </a:endParaRPr>
          </a:p>
          <a:p>
            <a:pPr>
              <a:defRPr/>
            </a:pPr>
            <a:endParaRPr lang="en-US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7580C34-EE74-F04C-8B1E-BAA1CEE8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683" y="2863344"/>
            <a:ext cx="2423887" cy="337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A4B649-E173-9E4E-81D1-E19588FD7DD7}"/>
              </a:ext>
            </a:extLst>
          </p:cNvPr>
          <p:cNvSpPr/>
          <p:nvPr/>
        </p:nvSpPr>
        <p:spPr>
          <a:xfrm>
            <a:off x="135450" y="5440362"/>
            <a:ext cx="2310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www.bio-rad.com</a:t>
            </a:r>
            <a:r>
              <a:rPr lang="en-US" sz="800" dirty="0"/>
              <a:t>/es-mx/applications-technologies/</a:t>
            </a:r>
            <a:r>
              <a:rPr lang="en-US" sz="800" dirty="0" err="1"/>
              <a:t>pcr-troubleshooting?ID</a:t>
            </a:r>
            <a:r>
              <a:rPr lang="en-US" sz="800" dirty="0"/>
              <a:t>=LUSO3HC4S</a:t>
            </a:r>
          </a:p>
        </p:txBody>
      </p:sp>
    </p:spTree>
    <p:extLst>
      <p:ext uri="{BB962C8B-B14F-4D97-AF65-F5344CB8AC3E}">
        <p14:creationId xmlns:p14="http://schemas.microsoft.com/office/powerpoint/2010/main" val="784534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barcoding locus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175D9-EA97-F746-9564-C56ACB9CCE1E}"/>
              </a:ext>
            </a:extLst>
          </p:cNvPr>
          <p:cNvSpPr txBox="1"/>
          <p:nvPr/>
        </p:nvSpPr>
        <p:spPr>
          <a:xfrm>
            <a:off x="467096" y="1417638"/>
            <a:ext cx="9144000" cy="36625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	</a:t>
            </a:r>
          </a:p>
          <a:p>
            <a:pPr>
              <a:defRPr/>
            </a:pPr>
            <a:r>
              <a:rPr lang="en-US" sz="2800" dirty="0"/>
              <a:t>Cytochrome Oxidase C subunit 1 (COI):</a:t>
            </a:r>
          </a:p>
          <a:p>
            <a:pPr>
              <a:defRPr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Universal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Discriminating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Robust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0C18C49-338F-FA45-93BF-7FC26E7D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0" y="1811496"/>
            <a:ext cx="5558517" cy="44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8CFBEE-4C6C-3E48-B1CA-5164BED5C520}"/>
              </a:ext>
            </a:extLst>
          </p:cNvPr>
          <p:cNvSpPr/>
          <p:nvPr/>
        </p:nvSpPr>
        <p:spPr>
          <a:xfrm>
            <a:off x="467096" y="576590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Cytochrome_c_oxidase</a:t>
            </a:r>
            <a:r>
              <a:rPr lang="en-US" sz="800" dirty="0"/>
              <a:t>#/media/File:Cmplx4.PNG</a:t>
            </a:r>
          </a:p>
        </p:txBody>
      </p:sp>
    </p:spTree>
    <p:extLst>
      <p:ext uri="{BB962C8B-B14F-4D97-AF65-F5344CB8AC3E}">
        <p14:creationId xmlns:p14="http://schemas.microsoft.com/office/powerpoint/2010/main" val="2248591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data and phylogenetics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198B4-E4DA-0045-A23A-300FA096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429" y="1921863"/>
            <a:ext cx="6047625" cy="30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8365458-CACD-E44A-9D02-28012FAE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Steps for today’s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9B519-1E90-7942-82F4-54C3AA34819F}"/>
              </a:ext>
            </a:extLst>
          </p:cNvPr>
          <p:cNvSpPr txBox="1"/>
          <p:nvPr/>
        </p:nvSpPr>
        <p:spPr>
          <a:xfrm>
            <a:off x="250004" y="1674687"/>
            <a:ext cx="116919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Recap on our experimental dataset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Review of BLAST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 to multiple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 to phylogenetic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2718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components/design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3DB-3452-4A41-A04C-339C1C4816C7}"/>
              </a:ext>
            </a:extLst>
          </p:cNvPr>
          <p:cNvSpPr txBox="1"/>
          <p:nvPr/>
        </p:nvSpPr>
        <p:spPr>
          <a:xfrm>
            <a:off x="999279" y="1945222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have DNA from unknown mosquito samples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can obtain DNA from known samples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1198B-56FE-7A41-8E46-088D19CBE85E}"/>
              </a:ext>
            </a:extLst>
          </p:cNvPr>
          <p:cNvSpPr txBox="1"/>
          <p:nvPr/>
        </p:nvSpPr>
        <p:spPr>
          <a:xfrm>
            <a:off x="499639" y="12169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8253B-9171-CF46-B5AF-D598FEE8CAEA}"/>
              </a:ext>
            </a:extLst>
          </p:cNvPr>
          <p:cNvSpPr txBox="1"/>
          <p:nvPr/>
        </p:nvSpPr>
        <p:spPr>
          <a:xfrm>
            <a:off x="389679" y="2904356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0BF30-D073-8440-8BB6-AE4316DC2854}"/>
              </a:ext>
            </a:extLst>
          </p:cNvPr>
          <p:cNvSpPr txBox="1"/>
          <p:nvPr/>
        </p:nvSpPr>
        <p:spPr>
          <a:xfrm>
            <a:off x="999279" y="3610106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can use computational methods (BLAST/phylogenetic analysis) to infer the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67C07-10B7-EF49-95BB-61D554594488}"/>
              </a:ext>
            </a:extLst>
          </p:cNvPr>
          <p:cNvSpPr txBox="1"/>
          <p:nvPr/>
        </p:nvSpPr>
        <p:spPr>
          <a:xfrm>
            <a:off x="389678" y="45098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752A7-760C-D349-811C-ACA7CC3FF7F4}"/>
              </a:ext>
            </a:extLst>
          </p:cNvPr>
          <p:cNvSpPr txBox="1"/>
          <p:nvPr/>
        </p:nvSpPr>
        <p:spPr>
          <a:xfrm>
            <a:off x="999279" y="5107849"/>
            <a:ext cx="11082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have sensitivity controls (sequence quality, BLAST parameters)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have outgroup sequences (non-mosquito, negative controls) and known samples (positive controls)</a:t>
            </a:r>
          </a:p>
        </p:txBody>
      </p:sp>
    </p:spTree>
    <p:extLst>
      <p:ext uri="{BB962C8B-B14F-4D97-AF65-F5344CB8AC3E}">
        <p14:creationId xmlns:p14="http://schemas.microsoft.com/office/powerpoint/2010/main" val="3138355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Intro to Multiple Sequence Alignment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03057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15362" name="Picture 2" descr="Jigsaw Puzzle">
            <a:extLst>
              <a:ext uri="{FF2B5EF4-FFF2-40B4-BE49-F238E27FC236}">
                <a16:creationId xmlns:a16="http://schemas.microsoft.com/office/drawing/2014/main" id="{6952B9F2-EB60-F940-B3D8-7375A9C9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57FDB2-67DD-CB42-AE9E-E96CADC283B7}"/>
              </a:ext>
            </a:extLst>
          </p:cNvPr>
          <p:cNvSpPr/>
          <p:nvPr/>
        </p:nvSpPr>
        <p:spPr>
          <a:xfrm>
            <a:off x="609600" y="5714401"/>
            <a:ext cx="2545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www.pexels.com</a:t>
            </a:r>
            <a:r>
              <a:rPr lang="en-US" sz="800" dirty="0"/>
              <a:t>/photo/jigsaw-puzzle-1586950/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3C9B8-9579-9E42-92D6-C198F02D3ED0}"/>
              </a:ext>
            </a:extLst>
          </p:cNvPr>
          <p:cNvSpPr txBox="1"/>
          <p:nvPr/>
        </p:nvSpPr>
        <p:spPr>
          <a:xfrm>
            <a:off x="5952620" y="2736502"/>
            <a:ext cx="6239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compare sequence features (nucleotides, amino acids, etc.) we need to line them up </a:t>
            </a:r>
          </a:p>
        </p:txBody>
      </p:sp>
    </p:spTree>
    <p:extLst>
      <p:ext uri="{BB962C8B-B14F-4D97-AF65-F5344CB8AC3E}">
        <p14:creationId xmlns:p14="http://schemas.microsoft.com/office/powerpoint/2010/main" val="235562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Warning: Analogy</a:t>
            </a:r>
            <a:br>
              <a:rPr lang="en-US" sz="7200" dirty="0"/>
            </a:br>
            <a:r>
              <a:rPr lang="en-US" sz="4400" dirty="0"/>
              <a:t>(useful for discussion but not the whole picture)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117131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CEEDD-946A-2444-8F46-5A500401068D}"/>
              </a:ext>
            </a:extLst>
          </p:cNvPr>
          <p:cNvSpPr/>
          <p:nvPr/>
        </p:nvSpPr>
        <p:spPr>
          <a:xfrm>
            <a:off x="3058411" y="1678895"/>
            <a:ext cx="5771195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THEFISHISINTHEWATER</a:t>
            </a:r>
          </a:p>
          <a:p>
            <a:r>
              <a:rPr lang="en-US" sz="4400" dirty="0"/>
              <a:t>TH’FESHISINTH’WATER</a:t>
            </a:r>
          </a:p>
          <a:p>
            <a:r>
              <a:rPr lang="nl-NL" sz="4400" dirty="0"/>
              <a:t>DEVISISINHETWATER</a:t>
            </a:r>
          </a:p>
          <a:p>
            <a:r>
              <a:rPr lang="nl-NL" sz="4400" dirty="0"/>
              <a:t>DIEVISISINDIEWATER</a:t>
            </a:r>
          </a:p>
          <a:p>
            <a:r>
              <a:rPr lang="nl-NL" sz="4400" dirty="0"/>
              <a:t>DERFISCHISTIMWASSER</a:t>
            </a:r>
          </a:p>
          <a:p>
            <a:r>
              <a:rPr lang="is-IS" sz="4400" dirty="0"/>
              <a:t>FISKINERÍVATNI</a:t>
            </a:r>
          </a:p>
        </p:txBody>
      </p:sp>
    </p:spTree>
    <p:extLst>
      <p:ext uri="{BB962C8B-B14F-4D97-AF65-F5344CB8AC3E}">
        <p14:creationId xmlns:p14="http://schemas.microsoft.com/office/powerpoint/2010/main" val="3452242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A5F95-AF37-C849-9B6F-D4FFE2979B38}"/>
              </a:ext>
            </a:extLst>
          </p:cNvPr>
          <p:cNvSpPr/>
          <p:nvPr/>
        </p:nvSpPr>
        <p:spPr>
          <a:xfrm>
            <a:off x="8360228" y="2648197"/>
            <a:ext cx="1258785" cy="1840676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E9327-C105-6D4C-8132-FF883C52467D}"/>
              </a:ext>
            </a:extLst>
          </p:cNvPr>
          <p:cNvSpPr/>
          <p:nvPr/>
        </p:nvSpPr>
        <p:spPr>
          <a:xfrm>
            <a:off x="8360228" y="4488873"/>
            <a:ext cx="237507" cy="973776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25B81-98FF-194B-A63C-CD46225DE2AA}"/>
              </a:ext>
            </a:extLst>
          </p:cNvPr>
          <p:cNvSpPr/>
          <p:nvPr/>
        </p:nvSpPr>
        <p:spPr>
          <a:xfrm>
            <a:off x="7350827" y="2648197"/>
            <a:ext cx="320634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AC306-8F7D-0145-9A4A-58897F35B431}"/>
              </a:ext>
            </a:extLst>
          </p:cNvPr>
          <p:cNvSpPr/>
          <p:nvPr/>
        </p:nvSpPr>
        <p:spPr>
          <a:xfrm>
            <a:off x="6685811" y="2648197"/>
            <a:ext cx="439384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3CA42-2010-1642-8946-209F1A1B8F2C}"/>
              </a:ext>
            </a:extLst>
          </p:cNvPr>
          <p:cNvSpPr/>
          <p:nvPr/>
        </p:nvSpPr>
        <p:spPr>
          <a:xfrm>
            <a:off x="5985165" y="2648197"/>
            <a:ext cx="700645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88098-453B-7542-9C8B-F04E843F1363}"/>
              </a:ext>
            </a:extLst>
          </p:cNvPr>
          <p:cNvSpPr txBox="1"/>
          <p:nvPr/>
        </p:nvSpPr>
        <p:spPr>
          <a:xfrm>
            <a:off x="6095828" y="5714749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Colored at 60% identity</a:t>
            </a:r>
          </a:p>
        </p:txBody>
      </p:sp>
    </p:spTree>
    <p:extLst>
      <p:ext uri="{BB962C8B-B14F-4D97-AF65-F5344CB8AC3E}">
        <p14:creationId xmlns:p14="http://schemas.microsoft.com/office/powerpoint/2010/main" val="4279783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EA5F95-AF37-C849-9B6F-D4FFE2979B38}"/>
              </a:ext>
            </a:extLst>
          </p:cNvPr>
          <p:cNvSpPr/>
          <p:nvPr/>
        </p:nvSpPr>
        <p:spPr>
          <a:xfrm>
            <a:off x="8360228" y="2648197"/>
            <a:ext cx="1258785" cy="1840676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E9327-C105-6D4C-8132-FF883C52467D}"/>
              </a:ext>
            </a:extLst>
          </p:cNvPr>
          <p:cNvSpPr/>
          <p:nvPr/>
        </p:nvSpPr>
        <p:spPr>
          <a:xfrm>
            <a:off x="8360228" y="4488873"/>
            <a:ext cx="237507" cy="973776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25B81-98FF-194B-A63C-CD46225DE2AA}"/>
              </a:ext>
            </a:extLst>
          </p:cNvPr>
          <p:cNvSpPr/>
          <p:nvPr/>
        </p:nvSpPr>
        <p:spPr>
          <a:xfrm>
            <a:off x="7350827" y="2648197"/>
            <a:ext cx="320634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7AC306-8F7D-0145-9A4A-58897F35B431}"/>
              </a:ext>
            </a:extLst>
          </p:cNvPr>
          <p:cNvSpPr/>
          <p:nvPr/>
        </p:nvSpPr>
        <p:spPr>
          <a:xfrm>
            <a:off x="6685811" y="2648197"/>
            <a:ext cx="439384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3CA42-2010-1642-8946-209F1A1B8F2C}"/>
              </a:ext>
            </a:extLst>
          </p:cNvPr>
          <p:cNvSpPr/>
          <p:nvPr/>
        </p:nvSpPr>
        <p:spPr>
          <a:xfrm>
            <a:off x="5985165" y="2648197"/>
            <a:ext cx="700645" cy="2814452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88098-453B-7542-9C8B-F04E843F1363}"/>
              </a:ext>
            </a:extLst>
          </p:cNvPr>
          <p:cNvSpPr txBox="1"/>
          <p:nvPr/>
        </p:nvSpPr>
        <p:spPr>
          <a:xfrm>
            <a:off x="3791711" y="5781859"/>
            <a:ext cx="438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is more information here …</a:t>
            </a:r>
          </a:p>
        </p:txBody>
      </p:sp>
    </p:spTree>
    <p:extLst>
      <p:ext uri="{BB962C8B-B14F-4D97-AF65-F5344CB8AC3E}">
        <p14:creationId xmlns:p14="http://schemas.microsoft.com/office/powerpoint/2010/main" val="18489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88098-453B-7542-9C8B-F04E843F1363}"/>
              </a:ext>
            </a:extLst>
          </p:cNvPr>
          <p:cNvSpPr txBox="1"/>
          <p:nvPr/>
        </p:nvSpPr>
        <p:spPr>
          <a:xfrm>
            <a:off x="3791711" y="5781859"/>
            <a:ext cx="438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is more information here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A990C-95F9-C945-A42A-6F0BBEF742D7}"/>
              </a:ext>
            </a:extLst>
          </p:cNvPr>
          <p:cNvSpPr/>
          <p:nvPr/>
        </p:nvSpPr>
        <p:spPr>
          <a:xfrm>
            <a:off x="8389916" y="2695700"/>
            <a:ext cx="1258785" cy="1888176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73FBE-67CF-7646-BFF6-7E686491765A}"/>
              </a:ext>
            </a:extLst>
          </p:cNvPr>
          <p:cNvSpPr/>
          <p:nvPr/>
        </p:nvSpPr>
        <p:spPr>
          <a:xfrm>
            <a:off x="8389916" y="4583876"/>
            <a:ext cx="1478479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5A8B-B56E-EF46-88C4-C815E8FBBEC6}"/>
              </a:ext>
            </a:extLst>
          </p:cNvPr>
          <p:cNvSpPr/>
          <p:nvPr/>
        </p:nvSpPr>
        <p:spPr>
          <a:xfrm>
            <a:off x="8389916" y="5068604"/>
            <a:ext cx="944090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3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88098-453B-7542-9C8B-F04E843F1363}"/>
              </a:ext>
            </a:extLst>
          </p:cNvPr>
          <p:cNvSpPr txBox="1"/>
          <p:nvPr/>
        </p:nvSpPr>
        <p:spPr>
          <a:xfrm>
            <a:off x="3791711" y="5781859"/>
            <a:ext cx="438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is more information here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A990C-95F9-C945-A42A-6F0BBEF742D7}"/>
              </a:ext>
            </a:extLst>
          </p:cNvPr>
          <p:cNvSpPr/>
          <p:nvPr/>
        </p:nvSpPr>
        <p:spPr>
          <a:xfrm>
            <a:off x="8389916" y="2695700"/>
            <a:ext cx="1258785" cy="1888176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73FBE-67CF-7646-BFF6-7E686491765A}"/>
              </a:ext>
            </a:extLst>
          </p:cNvPr>
          <p:cNvSpPr/>
          <p:nvPr/>
        </p:nvSpPr>
        <p:spPr>
          <a:xfrm>
            <a:off x="8389916" y="4583876"/>
            <a:ext cx="1478479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5A8B-B56E-EF46-88C4-C815E8FBBEC6}"/>
              </a:ext>
            </a:extLst>
          </p:cNvPr>
          <p:cNvSpPr/>
          <p:nvPr/>
        </p:nvSpPr>
        <p:spPr>
          <a:xfrm>
            <a:off x="8389916" y="5068604"/>
            <a:ext cx="944090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17F9AD-797C-814D-819E-CFC8DF909394}"/>
              </a:ext>
            </a:extLst>
          </p:cNvPr>
          <p:cNvSpPr/>
          <p:nvPr/>
        </p:nvSpPr>
        <p:spPr>
          <a:xfrm>
            <a:off x="4738255" y="2695701"/>
            <a:ext cx="779936" cy="941914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14801-A8F7-5044-AF94-6FB26E89A662}"/>
              </a:ext>
            </a:extLst>
          </p:cNvPr>
          <p:cNvSpPr/>
          <p:nvPr/>
        </p:nvSpPr>
        <p:spPr>
          <a:xfrm>
            <a:off x="4931229" y="3637615"/>
            <a:ext cx="779936" cy="1326272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12EB2-31C5-D343-90EA-26E64FCDFF33}"/>
              </a:ext>
            </a:extLst>
          </p:cNvPr>
          <p:cNvSpPr/>
          <p:nvPr/>
        </p:nvSpPr>
        <p:spPr>
          <a:xfrm>
            <a:off x="6935190" y="4990160"/>
            <a:ext cx="247030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5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Recap of the dataset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846578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9B70-E05B-3448-AA55-D811DE49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81" y="1573314"/>
            <a:ext cx="8646968" cy="420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588098-453B-7542-9C8B-F04E843F1363}"/>
              </a:ext>
            </a:extLst>
          </p:cNvPr>
          <p:cNvSpPr txBox="1"/>
          <p:nvPr/>
        </p:nvSpPr>
        <p:spPr>
          <a:xfrm>
            <a:off x="3791711" y="5781859"/>
            <a:ext cx="438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is more information here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A990C-95F9-C945-A42A-6F0BBEF742D7}"/>
              </a:ext>
            </a:extLst>
          </p:cNvPr>
          <p:cNvSpPr/>
          <p:nvPr/>
        </p:nvSpPr>
        <p:spPr>
          <a:xfrm>
            <a:off x="8389916" y="2695700"/>
            <a:ext cx="1258785" cy="1888176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73FBE-67CF-7646-BFF6-7E686491765A}"/>
              </a:ext>
            </a:extLst>
          </p:cNvPr>
          <p:cNvSpPr/>
          <p:nvPr/>
        </p:nvSpPr>
        <p:spPr>
          <a:xfrm>
            <a:off x="8389916" y="4583876"/>
            <a:ext cx="1478479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5A8B-B56E-EF46-88C4-C815E8FBBEC6}"/>
              </a:ext>
            </a:extLst>
          </p:cNvPr>
          <p:cNvSpPr/>
          <p:nvPr/>
        </p:nvSpPr>
        <p:spPr>
          <a:xfrm>
            <a:off x="8389916" y="5068604"/>
            <a:ext cx="944090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17F9AD-797C-814D-819E-CFC8DF909394}"/>
              </a:ext>
            </a:extLst>
          </p:cNvPr>
          <p:cNvSpPr/>
          <p:nvPr/>
        </p:nvSpPr>
        <p:spPr>
          <a:xfrm>
            <a:off x="4738255" y="2695701"/>
            <a:ext cx="779936" cy="941914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814801-A8F7-5044-AF94-6FB26E89A662}"/>
              </a:ext>
            </a:extLst>
          </p:cNvPr>
          <p:cNvSpPr/>
          <p:nvPr/>
        </p:nvSpPr>
        <p:spPr>
          <a:xfrm>
            <a:off x="4931229" y="3637615"/>
            <a:ext cx="779936" cy="1326272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12EB2-31C5-D343-90EA-26E64FCDFF33}"/>
              </a:ext>
            </a:extLst>
          </p:cNvPr>
          <p:cNvSpPr/>
          <p:nvPr/>
        </p:nvSpPr>
        <p:spPr>
          <a:xfrm>
            <a:off x="6935190" y="4990160"/>
            <a:ext cx="247030" cy="484728"/>
          </a:xfrm>
          <a:prstGeom prst="rect">
            <a:avLst/>
          </a:prstGeom>
          <a:solidFill>
            <a:srgbClr val="C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F8227B-EF42-0343-B0D5-3B3717744D41}"/>
              </a:ext>
            </a:extLst>
          </p:cNvPr>
          <p:cNvSpPr/>
          <p:nvPr/>
        </p:nvSpPr>
        <p:spPr>
          <a:xfrm>
            <a:off x="5522150" y="2695700"/>
            <a:ext cx="926152" cy="941914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0A0D68-616F-454E-9FA6-EA95BA95B205}"/>
              </a:ext>
            </a:extLst>
          </p:cNvPr>
          <p:cNvSpPr/>
          <p:nvPr/>
        </p:nvSpPr>
        <p:spPr>
          <a:xfrm>
            <a:off x="5711164" y="3637614"/>
            <a:ext cx="1258785" cy="1837274"/>
          </a:xfrm>
          <a:prstGeom prst="rect">
            <a:avLst/>
          </a:prstGeom>
          <a:solidFill>
            <a:srgbClr val="00206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07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15362" name="Picture 2" descr="Jigsaw Puzzle">
            <a:extLst>
              <a:ext uri="{FF2B5EF4-FFF2-40B4-BE49-F238E27FC236}">
                <a16:creationId xmlns:a16="http://schemas.microsoft.com/office/drawing/2014/main" id="{6952B9F2-EB60-F940-B3D8-7375A9C9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57FDB2-67DD-CB42-AE9E-E96CADC283B7}"/>
              </a:ext>
            </a:extLst>
          </p:cNvPr>
          <p:cNvSpPr/>
          <p:nvPr/>
        </p:nvSpPr>
        <p:spPr>
          <a:xfrm>
            <a:off x="609600" y="5714401"/>
            <a:ext cx="2545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www.pexels.com</a:t>
            </a:r>
            <a:r>
              <a:rPr lang="en-US" sz="800" dirty="0"/>
              <a:t>/photo/jigsaw-puzzle-1586950/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3C9B8-9579-9E42-92D6-C198F02D3ED0}"/>
                  </a:ext>
                </a:extLst>
              </p:cNvPr>
              <p:cNvSpPr txBox="1"/>
              <p:nvPr/>
            </p:nvSpPr>
            <p:spPr>
              <a:xfrm>
                <a:off x="6096000" y="2843551"/>
                <a:ext cx="6239380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3C9B8-9579-9E42-92D6-C198F02D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43551"/>
                <a:ext cx="6239380" cy="1170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D5CC34-AE8C-8349-BE15-E115202CBD40}"/>
              </a:ext>
            </a:extLst>
          </p:cNvPr>
          <p:cNvSpPr txBox="1"/>
          <p:nvPr/>
        </p:nvSpPr>
        <p:spPr>
          <a:xfrm>
            <a:off x="6096000" y="1714500"/>
            <a:ext cx="587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(global) alignments for 2 sequences of length n</a:t>
            </a:r>
          </a:p>
        </p:txBody>
      </p:sp>
    </p:spTree>
    <p:extLst>
      <p:ext uri="{BB962C8B-B14F-4D97-AF65-F5344CB8AC3E}">
        <p14:creationId xmlns:p14="http://schemas.microsoft.com/office/powerpoint/2010/main" val="2172803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15362" name="Picture 2" descr="Jigsaw Puzzle">
            <a:extLst>
              <a:ext uri="{FF2B5EF4-FFF2-40B4-BE49-F238E27FC236}">
                <a16:creationId xmlns:a16="http://schemas.microsoft.com/office/drawing/2014/main" id="{6952B9F2-EB60-F940-B3D8-7375A9C9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57FDB2-67DD-CB42-AE9E-E96CADC283B7}"/>
              </a:ext>
            </a:extLst>
          </p:cNvPr>
          <p:cNvSpPr/>
          <p:nvPr/>
        </p:nvSpPr>
        <p:spPr>
          <a:xfrm>
            <a:off x="609600" y="5714401"/>
            <a:ext cx="2545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www.pexels.com</a:t>
            </a:r>
            <a:r>
              <a:rPr lang="en-US" sz="800" dirty="0"/>
              <a:t>/photo/jigsaw-puzzle-1586950/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3C9B8-9579-9E42-92D6-C198F02D3ED0}"/>
                  </a:ext>
                </a:extLst>
              </p:cNvPr>
              <p:cNvSpPr txBox="1"/>
              <p:nvPr/>
            </p:nvSpPr>
            <p:spPr>
              <a:xfrm>
                <a:off x="6096000" y="2843551"/>
                <a:ext cx="6239380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4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4400" b="0" i="1" baseline="30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3C9B8-9579-9E42-92D6-C198F02D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43551"/>
                <a:ext cx="6239380" cy="1170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D5CC34-AE8C-8349-BE15-E115202CBD40}"/>
              </a:ext>
            </a:extLst>
          </p:cNvPr>
          <p:cNvSpPr txBox="1"/>
          <p:nvPr/>
        </p:nvSpPr>
        <p:spPr>
          <a:xfrm>
            <a:off x="6096000" y="1714500"/>
            <a:ext cx="587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(global) alignments for 2 sequences of length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6F4C28-E9F1-064B-A761-B906BAB017F1}"/>
                  </a:ext>
                </a:extLst>
              </p:cNvPr>
              <p:cNvSpPr txBox="1"/>
              <p:nvPr/>
            </p:nvSpPr>
            <p:spPr>
              <a:xfrm>
                <a:off x="6086333" y="4312503"/>
                <a:ext cx="587308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So, for 2 sequences (n=100)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10</a:t>
                </a:r>
                <a:r>
                  <a:rPr lang="en-US" sz="2400" baseline="30000" dirty="0"/>
                  <a:t>77</a:t>
                </a:r>
                <a:r>
                  <a:rPr lang="en-US" sz="2400" dirty="0"/>
                  <a:t> *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- We need software!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dirty="0"/>
                  <a:t>*(some are trivial)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6F4C28-E9F1-064B-A761-B906BAB01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333" y="4312503"/>
                <a:ext cx="5873087" cy="2215991"/>
              </a:xfrm>
              <a:prstGeom prst="rect">
                <a:avLst/>
              </a:prstGeom>
              <a:blipFill>
                <a:blip r:embed="rId4"/>
                <a:stretch>
                  <a:fillRect l="-1509" t="-1714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340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CLUSTAL alignment algorithm</a:t>
            </a:r>
          </a:p>
        </p:txBody>
      </p:sp>
      <p:pic>
        <p:nvPicPr>
          <p:cNvPr id="24578" name="Picture 2" descr="Multiple alignment: heuristics - ppt video online download">
            <a:extLst>
              <a:ext uri="{FF2B5EF4-FFF2-40B4-BE49-F238E27FC236}">
                <a16:creationId xmlns:a16="http://schemas.microsoft.com/office/drawing/2014/main" id="{FF7B76E3-6BEE-8941-9CCE-DB5B24F63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28" y="1240217"/>
            <a:ext cx="6442320" cy="483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3E6D98-AAE4-A044-8B6B-BA31F9AC0B53}"/>
              </a:ext>
            </a:extLst>
          </p:cNvPr>
          <p:cNvSpPr/>
          <p:nvPr/>
        </p:nvSpPr>
        <p:spPr>
          <a:xfrm>
            <a:off x="78491" y="5591749"/>
            <a:ext cx="1842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slideplayer.com</a:t>
            </a:r>
            <a:r>
              <a:rPr lang="en-US" sz="800" dirty="0"/>
              <a:t>/slide/5155996/</a:t>
            </a:r>
          </a:p>
        </p:txBody>
      </p:sp>
    </p:spTree>
    <p:extLst>
      <p:ext uri="{BB962C8B-B14F-4D97-AF65-F5344CB8AC3E}">
        <p14:creationId xmlns:p14="http://schemas.microsoft.com/office/powerpoint/2010/main" val="373437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11E600-15C6-434D-8989-CD642884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095500"/>
            <a:ext cx="9194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02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Making phylogenetic trees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717747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relationships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06A23-7CB1-8242-8F84-B6BA7BCD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2572"/>
            <a:ext cx="73152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9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relationships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06A23-7CB1-8242-8F84-B6BA7BCD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2572"/>
            <a:ext cx="7315200" cy="471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5D1FF-F415-E54C-9C8F-74299A230CB5}"/>
              </a:ext>
            </a:extLst>
          </p:cNvPr>
          <p:cNvSpPr txBox="1"/>
          <p:nvPr/>
        </p:nvSpPr>
        <p:spPr>
          <a:xfrm>
            <a:off x="3432931" y="1310184"/>
            <a:ext cx="5326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not a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2567867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5D1FF-F415-E54C-9C8F-74299A230CB5}"/>
              </a:ext>
            </a:extLst>
          </p:cNvPr>
          <p:cNvSpPr txBox="1"/>
          <p:nvPr/>
        </p:nvSpPr>
        <p:spPr>
          <a:xfrm>
            <a:off x="609600" y="2497539"/>
            <a:ext cx="5822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phylogenetic tree is a </a:t>
            </a:r>
            <a:r>
              <a:rPr lang="en-US" sz="3200" u="sng" dirty="0"/>
              <a:t>hypothesis</a:t>
            </a:r>
            <a:r>
              <a:rPr lang="en-US" sz="3200" dirty="0"/>
              <a:t> about how</a:t>
            </a:r>
          </a:p>
          <a:p>
            <a:r>
              <a:rPr lang="en-US" sz="3200" dirty="0"/>
              <a:t>species may be related</a:t>
            </a:r>
          </a:p>
        </p:txBody>
      </p:sp>
      <p:pic>
        <p:nvPicPr>
          <p:cNvPr id="30722" name="Picture 2" descr="Phylogenetic tree - Wikipedia">
            <a:extLst>
              <a:ext uri="{FF2B5EF4-FFF2-40B4-BE49-F238E27FC236}">
                <a16:creationId xmlns:a16="http://schemas.microsoft.com/office/drawing/2014/main" id="{15D5961A-8BD6-2144-8130-99AC0DEE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85950"/>
            <a:ext cx="5715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34082-B851-8841-AAA7-CC7A74CDD3BF}"/>
              </a:ext>
            </a:extLst>
          </p:cNvPr>
          <p:cNvSpPr/>
          <p:nvPr/>
        </p:nvSpPr>
        <p:spPr>
          <a:xfrm>
            <a:off x="609600" y="5714579"/>
            <a:ext cx="25490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File:Phylogenetic_tree.svg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62416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5D1FF-F415-E54C-9C8F-74299A230CB5}"/>
              </a:ext>
            </a:extLst>
          </p:cNvPr>
          <p:cNvSpPr txBox="1"/>
          <p:nvPr/>
        </p:nvSpPr>
        <p:spPr>
          <a:xfrm>
            <a:off x="609600" y="2497539"/>
            <a:ext cx="5822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Trees can be created from</a:t>
            </a:r>
          </a:p>
          <a:p>
            <a:r>
              <a:rPr lang="en-US" sz="3200" dirty="0"/>
              <a:t>(and therefore reflect)</a:t>
            </a:r>
          </a:p>
          <a:p>
            <a:r>
              <a:rPr lang="en-US" sz="3200" dirty="0"/>
              <a:t>characteristics/traits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34082-B851-8841-AAA7-CC7A74CDD3BF}"/>
              </a:ext>
            </a:extLst>
          </p:cNvPr>
          <p:cNvSpPr/>
          <p:nvPr/>
        </p:nvSpPr>
        <p:spPr>
          <a:xfrm>
            <a:off x="609600" y="5714579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kids.britannica.com</a:t>
            </a:r>
            <a:r>
              <a:rPr lang="en-US" sz="800" dirty="0"/>
              <a:t>/students/assembly/view/235364</a:t>
            </a:r>
          </a:p>
        </p:txBody>
      </p:sp>
      <p:pic>
        <p:nvPicPr>
          <p:cNvPr id="31746" name="Picture 2" descr="phylogenetic tree: vertebrates&#10;">
            <a:extLst>
              <a:ext uri="{FF2B5EF4-FFF2-40B4-BE49-F238E27FC236}">
                <a16:creationId xmlns:a16="http://schemas.microsoft.com/office/drawing/2014/main" id="{47FF4CD4-AAE5-F542-89FC-2E924364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86" y="1591263"/>
            <a:ext cx="6692805" cy="44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5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6.png">
            <a:extLst>
              <a:ext uri="{FF2B5EF4-FFF2-40B4-BE49-F238E27FC236}">
                <a16:creationId xmlns:a16="http://schemas.microsoft.com/office/drawing/2014/main" id="{D44CCB26-504C-1A48-BBF1-D6902523B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2291" y="316129"/>
            <a:ext cx="6167417" cy="60594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125247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5D1FF-F415-E54C-9C8F-74299A230CB5}"/>
              </a:ext>
            </a:extLst>
          </p:cNvPr>
          <p:cNvSpPr txBox="1"/>
          <p:nvPr/>
        </p:nvSpPr>
        <p:spPr>
          <a:xfrm>
            <a:off x="609600" y="2497539"/>
            <a:ext cx="5822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Trees can be created from</a:t>
            </a:r>
          </a:p>
          <a:p>
            <a:r>
              <a:rPr lang="en-US" sz="3200" dirty="0"/>
              <a:t>(and therefore reflect)</a:t>
            </a:r>
          </a:p>
          <a:p>
            <a:r>
              <a:rPr lang="en-US" sz="3200" dirty="0"/>
              <a:t>characteristics/traits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34082-B851-8841-AAA7-CC7A74CDD3BF}"/>
              </a:ext>
            </a:extLst>
          </p:cNvPr>
          <p:cNvSpPr/>
          <p:nvPr/>
        </p:nvSpPr>
        <p:spPr>
          <a:xfrm>
            <a:off x="609600" y="5714579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wildlifesnpits.wordpress.com</a:t>
            </a:r>
            <a:r>
              <a:rPr lang="en-US" sz="800" dirty="0"/>
              <a:t>/2014/03/22/understanding-phylogenies-terminology/</a:t>
            </a:r>
          </a:p>
        </p:txBody>
      </p:sp>
      <p:pic>
        <p:nvPicPr>
          <p:cNvPr id="32770" name="Picture 2" descr="Fig1-CandyBarPhylo">
            <a:extLst>
              <a:ext uri="{FF2B5EF4-FFF2-40B4-BE49-F238E27FC236}">
                <a16:creationId xmlns:a16="http://schemas.microsoft.com/office/drawing/2014/main" id="{54E6A2F7-DCCB-584B-988D-9D75434D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51" y="1401762"/>
            <a:ext cx="5156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4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4006935C-252E-5C4C-8B7B-9A3CFB49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43" y="1269567"/>
            <a:ext cx="10711218" cy="511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6DF441-473E-334A-900F-9FFFF51BCEB6}"/>
              </a:ext>
            </a:extLst>
          </p:cNvPr>
          <p:cNvSpPr/>
          <p:nvPr/>
        </p:nvSpPr>
        <p:spPr>
          <a:xfrm rot="16200000">
            <a:off x="-1235455" y="3114623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wildlifesnpits.wordpress.com</a:t>
            </a:r>
            <a:r>
              <a:rPr lang="en-US" sz="800" dirty="0"/>
              <a:t>/2014/03/22/understanding-phylogenies-terminology/</a:t>
            </a:r>
          </a:p>
        </p:txBody>
      </p:sp>
    </p:spTree>
    <p:extLst>
      <p:ext uri="{BB962C8B-B14F-4D97-AF65-F5344CB8AC3E}">
        <p14:creationId xmlns:p14="http://schemas.microsoft.com/office/powerpoint/2010/main" val="751822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</a:p>
        </p:txBody>
      </p:sp>
      <p:pic>
        <p:nvPicPr>
          <p:cNvPr id="32770" name="Picture 2" descr="Fig1-CandyBarPhylo">
            <a:extLst>
              <a:ext uri="{FF2B5EF4-FFF2-40B4-BE49-F238E27FC236}">
                <a16:creationId xmlns:a16="http://schemas.microsoft.com/office/drawing/2014/main" id="{54E6A2F7-DCCB-584B-988D-9D75434D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51" y="1401762"/>
            <a:ext cx="5156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196128-05CE-304B-9804-455A0AE1FC79}"/>
              </a:ext>
            </a:extLst>
          </p:cNvPr>
          <p:cNvSpPr/>
          <p:nvPr/>
        </p:nvSpPr>
        <p:spPr>
          <a:xfrm>
            <a:off x="609600" y="5714579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wildlifesnpits.wordpress.com</a:t>
            </a:r>
            <a:r>
              <a:rPr lang="en-US" sz="800" dirty="0"/>
              <a:t>/2014/03/22/understanding-phylogenies-terminology/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5D1FF-F415-E54C-9C8F-74299A230CB5}"/>
              </a:ext>
            </a:extLst>
          </p:cNvPr>
          <p:cNvSpPr txBox="1"/>
          <p:nvPr/>
        </p:nvSpPr>
        <p:spPr>
          <a:xfrm>
            <a:off x="609600" y="1916808"/>
            <a:ext cx="67738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Tree Vocabulary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Taxa: Individual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Tip: The endpoints of a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Node: A point where branches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Branch: Any collection after a node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175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8318"/>
            <a:ext cx="10972800" cy="1143000"/>
          </a:xfrm>
        </p:spPr>
        <p:txBody>
          <a:bodyPr/>
          <a:lstStyle/>
          <a:p>
            <a:r>
              <a:rPr lang="en-US" dirty="0"/>
              <a:t>Tree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BAD09-61C9-9D45-9E71-830BEB4CD105}"/>
              </a:ext>
            </a:extLst>
          </p:cNvPr>
          <p:cNvSpPr txBox="1"/>
          <p:nvPr/>
        </p:nvSpPr>
        <p:spPr>
          <a:xfrm>
            <a:off x="145574" y="1361318"/>
            <a:ext cx="1190085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Experiment 1: Unknown Mosquitos and outgroup 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Method: neighbor joining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Experiment 2: Unknown Mosquitos and outgroup 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Method: maximum likelihood</a:t>
            </a:r>
          </a:p>
          <a:p>
            <a:pPr lvl="1" algn="just"/>
            <a:endParaRPr lang="en-US" sz="32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Experiment 3: Unknown Mosquitos + BLAST hits and outgroup 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Method: neighbor joining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Experiment 4: Unknown Mosquitos + BLAST hits and outgroup 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Method: maximum likelihood</a:t>
            </a:r>
          </a:p>
          <a:p>
            <a:pPr algn="just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80923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86E84B1-9ED1-8B48-A251-43C4D16A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are also computationally intensive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BB44D-AC0E-B749-BC3E-BF67C8E4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61" y="1174560"/>
            <a:ext cx="8380010" cy="4851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53D3F-3DE8-FD48-9785-EE741B9294E6}"/>
              </a:ext>
            </a:extLst>
          </p:cNvPr>
          <p:cNvSpPr txBox="1"/>
          <p:nvPr/>
        </p:nvSpPr>
        <p:spPr>
          <a:xfrm>
            <a:off x="0" y="5459572"/>
            <a:ext cx="3010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Photo credit: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www.slideshare.net</a:t>
            </a:r>
            <a:r>
              <a:rPr lang="en-US" sz="800" dirty="0"/>
              <a:t>/</a:t>
            </a:r>
            <a:r>
              <a:rPr lang="en-US" sz="800" dirty="0" err="1"/>
              <a:t>sebastiendelandtsheer</a:t>
            </a:r>
            <a:r>
              <a:rPr lang="en-US" sz="800" dirty="0"/>
              <a:t>/phylogenetics1</a:t>
            </a:r>
          </a:p>
        </p:txBody>
      </p:sp>
    </p:spTree>
    <p:extLst>
      <p:ext uri="{BB962C8B-B14F-4D97-AF65-F5344CB8AC3E}">
        <p14:creationId xmlns:p14="http://schemas.microsoft.com/office/powerpoint/2010/main" val="3168272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417638"/>
            <a:ext cx="1190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There is no one “best” method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44216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417638"/>
            <a:ext cx="1190085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There is no one “best” method</a:t>
            </a:r>
          </a:p>
          <a:p>
            <a:endParaRPr lang="en-US" sz="3600" dirty="0"/>
          </a:p>
          <a:p>
            <a:r>
              <a:rPr lang="en-US" sz="3600" dirty="0"/>
              <a:t>Neighbor joining: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“distance-based” method of tree building 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78066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417638"/>
            <a:ext cx="119008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There is no one “best” method</a:t>
            </a:r>
          </a:p>
          <a:p>
            <a:endParaRPr lang="en-US" sz="3600" dirty="0"/>
          </a:p>
          <a:p>
            <a:r>
              <a:rPr lang="en-US" sz="3600" dirty="0"/>
              <a:t>Neighbor joining: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“distance-based” method of tree building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 matrix of the sequences is created based on distance between each pair of sequences in multiple alignment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10891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417638"/>
            <a:ext cx="1190085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There is no one “best” method</a:t>
            </a:r>
          </a:p>
          <a:p>
            <a:endParaRPr lang="en-US" sz="3600" dirty="0"/>
          </a:p>
          <a:p>
            <a:r>
              <a:rPr lang="en-US" sz="3600" dirty="0"/>
              <a:t>Neighbor joining: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“distance-based” method of tree building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 matrix of the sequences is created based on distance between each pair of sequences in multiple alignment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distance is related to the number of mismatches between the sequences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13792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46138"/>
            <a:ext cx="1190085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Bootstrap values (how we evaluate NJ trees):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columns in the sequence alignment randomly resampled to make many new alignments (DNA subway does this 100x)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8159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437C67-BD18-0E4F-92DC-389E356D3297}"/>
              </a:ext>
            </a:extLst>
          </p:cNvPr>
          <p:cNvGraphicFramePr>
            <a:graphicFrameLocks noGrp="1"/>
          </p:cNvGraphicFramePr>
          <p:nvPr/>
        </p:nvGraphicFramePr>
        <p:xfrm>
          <a:off x="1269731" y="712271"/>
          <a:ext cx="10106525" cy="5662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68121">
                  <a:extLst>
                    <a:ext uri="{9D8B030D-6E8A-4147-A177-3AD203B41FA5}">
                      <a16:colId xmlns:a16="http://schemas.microsoft.com/office/drawing/2014/main" val="2509555729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2487666810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1108934579"/>
                    </a:ext>
                  </a:extLst>
                </a:gridCol>
              </a:tblGrid>
              <a:tr h="332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45845"/>
                  </a:ext>
                </a:extLst>
              </a:tr>
              <a:tr h="318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=11185617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Jim </a:t>
                      </a:r>
                      <a:r>
                        <a:rPr lang="en-US" sz="550" dirty="0" err="1">
                          <a:effectLst/>
                        </a:rPr>
                        <a:t>Gathany</a:t>
                      </a:r>
                      <a:r>
                        <a:rPr lang="en-US" sz="550" dirty="0">
                          <a:effectLst/>
                        </a:rPr>
                        <a:t> - (PHIL), ID #5814.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=799284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=7673048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415063"/>
                  </a:ext>
                </a:extLst>
              </a:tr>
              <a:tr h="259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22081"/>
                  </a:ext>
                </a:extLst>
              </a:tr>
              <a:tr h="18190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550" dirty="0">
                          <a:effectLst/>
                        </a:rPr>
                      </a:b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Michele M.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Michelle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-Francis,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03993"/>
                  </a:ext>
                </a:extLst>
              </a:tr>
            </a:tbl>
          </a:graphicData>
        </a:graphic>
      </p:graphicFrame>
      <p:pic>
        <p:nvPicPr>
          <p:cNvPr id="9" name="image30.jpg">
            <a:extLst>
              <a:ext uri="{FF2B5EF4-FFF2-40B4-BE49-F238E27FC236}">
                <a16:creationId xmlns:a16="http://schemas.microsoft.com/office/drawing/2014/main" id="{59578AB9-450C-FB46-AD89-87E506E9B2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32559" y="1347534"/>
            <a:ext cx="3120189" cy="2358189"/>
          </a:xfrm>
          <a:prstGeom prst="rect">
            <a:avLst/>
          </a:prstGeom>
          <a:ln/>
        </p:spPr>
      </p:pic>
      <p:pic>
        <p:nvPicPr>
          <p:cNvPr id="10" name="image33.jpg">
            <a:extLst>
              <a:ext uri="{FF2B5EF4-FFF2-40B4-BE49-F238E27FC236}">
                <a16:creationId xmlns:a16="http://schemas.microsoft.com/office/drawing/2014/main" id="{BA4A585E-7211-494A-9F72-B9197112D6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05146" y="1347534"/>
            <a:ext cx="3235696" cy="2358188"/>
          </a:xfrm>
          <a:prstGeom prst="rect">
            <a:avLst/>
          </a:prstGeom>
          <a:ln/>
        </p:spPr>
      </p:pic>
      <p:pic>
        <p:nvPicPr>
          <p:cNvPr id="11" name="image31.jpg">
            <a:extLst>
              <a:ext uri="{FF2B5EF4-FFF2-40B4-BE49-F238E27FC236}">
                <a16:creationId xmlns:a16="http://schemas.microsoft.com/office/drawing/2014/main" id="{B284B0DD-B538-DF41-8812-42EC128A570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093240" y="1347533"/>
            <a:ext cx="3120188" cy="2435193"/>
          </a:xfrm>
          <a:prstGeom prst="rect">
            <a:avLst/>
          </a:prstGeom>
          <a:ln/>
        </p:spPr>
      </p:pic>
      <p:pic>
        <p:nvPicPr>
          <p:cNvPr id="12" name="image35.jpg" descr="Larva of the Asian tiger mosquito, Aedes albopictus (Skuse). ">
            <a:extLst>
              <a:ext uri="{FF2B5EF4-FFF2-40B4-BE49-F238E27FC236}">
                <a16:creationId xmlns:a16="http://schemas.microsoft.com/office/drawing/2014/main" id="{FFB2C789-E5B8-D545-9F84-7C2A744F0DF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169693" y="4620126"/>
            <a:ext cx="1645920" cy="1371600"/>
          </a:xfrm>
          <a:prstGeom prst="rect">
            <a:avLst/>
          </a:prstGeom>
          <a:ln/>
        </p:spPr>
      </p:pic>
      <p:pic>
        <p:nvPicPr>
          <p:cNvPr id="13" name="image34.jpg">
            <a:extLst>
              <a:ext uri="{FF2B5EF4-FFF2-40B4-BE49-F238E27FC236}">
                <a16:creationId xmlns:a16="http://schemas.microsoft.com/office/drawing/2014/main" id="{55CFF6A3-6020-754A-AB11-4BE545CBBC7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27044" y="4620126"/>
            <a:ext cx="1645920" cy="1371600"/>
          </a:xfrm>
          <a:prstGeom prst="rect">
            <a:avLst/>
          </a:prstGeom>
          <a:ln/>
        </p:spPr>
      </p:pic>
      <p:pic>
        <p:nvPicPr>
          <p:cNvPr id="14" name="image37.jpg" descr="Larva of Culex (Melanoconion) pilosus, a mosquito. ">
            <a:extLst>
              <a:ext uri="{FF2B5EF4-FFF2-40B4-BE49-F238E27FC236}">
                <a16:creationId xmlns:a16="http://schemas.microsoft.com/office/drawing/2014/main" id="{5D76529B-7E9C-F24C-8C91-313A3DFDC93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30374" y="4620126"/>
            <a:ext cx="1645920" cy="1371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1194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46138"/>
            <a:ext cx="119008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Bootstrap values (how we evaluate NJ trees):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columns in the sequence alignment randomly resampled to make many new alignments (DNA subway does this 100x)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 matrix of the sequences is created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72561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46138"/>
            <a:ext cx="119008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Bootstrap values (how we evaluate NJ trees):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columns in the sequence alignment randomly resampled to make many new alignments (DNA subway does this 100x)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 matrix of the sequences is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each bootstrap value is the number of times that particular relationship appears in the 100 resampled trees 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40873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46138"/>
            <a:ext cx="1190085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Bootstrap values (how we evaluate NJ trees):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columns in the sequence alignment randomly resampled to make many new alignments (DNA subway does this 100x)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 matrix of the sequences is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each bootstrap value is the number of times that particular relationship appears in the 100 resampled trees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Values of 70 and above are “plausible”; above 95 considered highly supported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285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85352"/>
            <a:ext cx="119008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Maximum likelihood: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Attempts to take into account observed patterns of how nucleotides and amino acids change over time. For instance, mutations from C to T are more common than mutations of C to A. 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87792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85352"/>
            <a:ext cx="1190085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Maximum likelihood: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Attempts to take into account observed patterns of how nucleotides and amino acids change over time. For instance, mutations from C to T are more common than mutations of C to 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tree with highest overall likelihood score is accepted as the best estimate of the relationships between sequences. 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64388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building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885352"/>
            <a:ext cx="119008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Maximum likelihood: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Attempts to take into account observed patterns of how nucleotides and amino acids change over time. For instance, mutations from C to T are more common than mutations of C to 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tree with highest overall likelihood score is accepted as the best estimate of the relationships between sequences.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length of the branches between nodes is also a measure of the confidence of the relationships. Very short branches separating sequences have lower confidence and the relationships are less certain, while longer branches are better supported.</a:t>
            </a: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1489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DNA Barcoding</a:t>
            </a:r>
          </a:p>
        </p:txBody>
      </p:sp>
      <p:pic>
        <p:nvPicPr>
          <p:cNvPr id="4" name="Picture 2" descr="http://www.nancybilello.com/image/BeautifulPlants1765184.jpg">
            <a:extLst>
              <a:ext uri="{FF2B5EF4-FFF2-40B4-BE49-F238E27FC236}">
                <a16:creationId xmlns:a16="http://schemas.microsoft.com/office/drawing/2014/main" id="{8322E067-8CC9-144B-A4AF-D4DF8DA4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77403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Users\Jason Williams\AppData\Local\Microsoft\Windows\Temporary Internet Files\Content.IE5\Q2FDINWH\MP900446787[1].jpg">
            <a:extLst>
              <a:ext uri="{FF2B5EF4-FFF2-40B4-BE49-F238E27FC236}">
                <a16:creationId xmlns:a16="http://schemas.microsoft.com/office/drawing/2014/main" id="{8075F06C-2CA8-4A42-BEC3-8DFBA6F7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:\Users\Jason Williams\AppData\Local\Microsoft\Windows\Temporary Internet Files\Content.IE5\UU0EI838\MC900439590[1].png">
            <a:extLst>
              <a:ext uri="{FF2B5EF4-FFF2-40B4-BE49-F238E27FC236}">
                <a16:creationId xmlns:a16="http://schemas.microsoft.com/office/drawing/2014/main" id="{FD66B2A6-4D77-E640-AFF2-82A98FE9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F8D4FF4-6C34-6542-8583-9F34C10FE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8" name="Picture 10" descr="http://freebarcodefonts.dobsonsw.com/images/code128bar.jpg">
            <a:extLst>
              <a:ext uri="{FF2B5EF4-FFF2-40B4-BE49-F238E27FC236}">
                <a16:creationId xmlns:a16="http://schemas.microsoft.com/office/drawing/2014/main" id="{416F67AD-290E-254B-ABB7-ADA77BC1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4860750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E83EAEF1-A319-BC45-8D4B-2CB42711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986" y="3875088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Calibri" charset="0"/>
              </a:rPr>
              <a:t>Organism is sampled                DNA is extracted            “Barcode” amplified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8F04489-19C5-BA44-AE3A-677041994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032" y="5884217"/>
            <a:ext cx="78587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Calibri" charset="0"/>
              </a:rPr>
              <a:t>Sequenced DNA is compared with DNA in a barcode database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4A2C4B8-DE50-6949-854B-E7C35EF414CE}"/>
              </a:ext>
            </a:extLst>
          </p:cNvPr>
          <p:cNvSpPr/>
          <p:nvPr/>
        </p:nvSpPr>
        <p:spPr>
          <a:xfrm>
            <a:off x="4844245" y="2407766"/>
            <a:ext cx="619932" cy="72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1E466FC-B9CE-1F41-996E-23B5E588BB10}"/>
              </a:ext>
            </a:extLst>
          </p:cNvPr>
          <p:cNvSpPr/>
          <p:nvPr/>
        </p:nvSpPr>
        <p:spPr>
          <a:xfrm>
            <a:off x="7157634" y="2371188"/>
            <a:ext cx="619932" cy="72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E0042B3D-869E-7B4F-9BFC-88FE7CF8D88B}"/>
              </a:ext>
            </a:extLst>
          </p:cNvPr>
          <p:cNvSpPr/>
          <p:nvPr/>
        </p:nvSpPr>
        <p:spPr>
          <a:xfrm>
            <a:off x="9895884" y="2581500"/>
            <a:ext cx="1477180" cy="27189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5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 BLAST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79F8-88CC-0D42-8414-1329EC20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19" y="1825352"/>
            <a:ext cx="10703881" cy="3421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93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</a:t>
            </a:r>
            <a:r>
              <a:rPr lang="en-US" dirty="0"/>
              <a:t>asic </a:t>
            </a:r>
            <a:r>
              <a:rPr lang="en-US" u="sng" dirty="0"/>
              <a:t>L</a:t>
            </a:r>
            <a:r>
              <a:rPr lang="en-US" dirty="0"/>
              <a:t>ocal </a:t>
            </a:r>
            <a:r>
              <a:rPr lang="en-US" u="sng" dirty="0"/>
              <a:t>A</a:t>
            </a:r>
            <a:r>
              <a:rPr lang="en-US" dirty="0"/>
              <a:t>lignment </a:t>
            </a:r>
            <a:r>
              <a:rPr lang="en-US" u="sng" dirty="0"/>
              <a:t>S</a:t>
            </a:r>
            <a:r>
              <a:rPr lang="en-US" dirty="0"/>
              <a:t>earch </a:t>
            </a:r>
            <a:r>
              <a:rPr lang="en-US" u="sng" dirty="0"/>
              <a:t>T</a:t>
            </a:r>
            <a:r>
              <a:rPr lang="en-US" dirty="0"/>
              <a:t>ool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821568"/>
            <a:ext cx="11900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An </a:t>
            </a:r>
            <a:r>
              <a:rPr lang="en-US" sz="3600" u="sng" dirty="0"/>
              <a:t>algorithm</a:t>
            </a:r>
            <a:r>
              <a:rPr lang="en-US" sz="3600" dirty="0"/>
              <a:t> for searching a </a:t>
            </a:r>
            <a:r>
              <a:rPr lang="en-US" sz="3600" u="sng" dirty="0"/>
              <a:t>database</a:t>
            </a:r>
            <a:r>
              <a:rPr lang="en-US" sz="3600" dirty="0"/>
              <a:t> of sequences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“Google for DNA” (although works with any biological sequence, and started before Google ~1990 vs 1998)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NCBI is the most popular interface, but this is software that can be run anywhere (including Subway)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65962081"/>
      </p:ext>
    </p:extLst>
  </p:cSld>
  <p:clrMapOvr>
    <a:masterClrMapping/>
  </p:clrMapOvr>
</p:sld>
</file>

<file path=ppt/theme/theme1.xml><?xml version="1.0" encoding="utf-8"?>
<a:theme xmlns:a="http://schemas.openxmlformats.org/drawingml/2006/main" name="DNAL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2012</Words>
  <Application>Microsoft Macintosh PowerPoint</Application>
  <PresentationFormat>Widescreen</PresentationFormat>
  <Paragraphs>483</Paragraphs>
  <Slides>65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Noto Sans Symbols</vt:lpstr>
      <vt:lpstr>Arial</vt:lpstr>
      <vt:lpstr>Calibri</vt:lpstr>
      <vt:lpstr>Cambria Math</vt:lpstr>
      <vt:lpstr>Times New Roman</vt:lpstr>
      <vt:lpstr>DNALC</vt:lpstr>
      <vt:lpstr>PowerPoint Presentation</vt:lpstr>
      <vt:lpstr>Barcoding Bioinformatics Part III (Sequence alignment and phylogenetics)</vt:lpstr>
      <vt:lpstr>Steps for today’s session</vt:lpstr>
      <vt:lpstr>Recap of the dataset</vt:lpstr>
      <vt:lpstr>PowerPoint Presentation</vt:lpstr>
      <vt:lpstr>PowerPoint Presentation</vt:lpstr>
      <vt:lpstr>Steps to DNA Barcoding</vt:lpstr>
      <vt:lpstr>Let’s do a BLAST</vt:lpstr>
      <vt:lpstr>Basic Local Alignment Search Tool </vt:lpstr>
      <vt:lpstr>BLAST algorithm analogy</vt:lpstr>
      <vt:lpstr>Where in the DNA should we look  for the “Barcode”?</vt:lpstr>
      <vt:lpstr>Where in the DNA should we look?</vt:lpstr>
      <vt:lpstr>Where in the DNA should we look?</vt:lpstr>
      <vt:lpstr>Where in the DNA should we look?</vt:lpstr>
      <vt:lpstr>Where in the DNA should we look?</vt:lpstr>
      <vt:lpstr>Cytochrome c oxidase I (COI)</vt:lpstr>
      <vt:lpstr>Choosing a barcoding locus</vt:lpstr>
      <vt:lpstr>Universality</vt:lpstr>
      <vt:lpstr>Universality</vt:lpstr>
      <vt:lpstr>Universality</vt:lpstr>
      <vt:lpstr>Discrimination</vt:lpstr>
      <vt:lpstr>Discrimination</vt:lpstr>
      <vt:lpstr>Discrimination</vt:lpstr>
      <vt:lpstr>Discrimination (but not too much)</vt:lpstr>
      <vt:lpstr>Discrimination (but not too much)</vt:lpstr>
      <vt:lpstr>Discrimination (but not too much)</vt:lpstr>
      <vt:lpstr>Robustness</vt:lpstr>
      <vt:lpstr>Choosing a barcoding locus</vt:lpstr>
      <vt:lpstr>Reference data and phylogenetics</vt:lpstr>
      <vt:lpstr>Experimental components/design</vt:lpstr>
      <vt:lpstr>Intro to Multiple Sequence Alignment</vt:lpstr>
      <vt:lpstr>Multiple sequence alignment</vt:lpstr>
      <vt:lpstr>Warning: Analogy (useful for discussion but not the whole picture)</vt:lpstr>
      <vt:lpstr>Multiple sequence alignment</vt:lpstr>
      <vt:lpstr>Multiple sequence alignment</vt:lpstr>
      <vt:lpstr>Multiple sequence alignment</vt:lpstr>
      <vt:lpstr>Multiple sequence alignment</vt:lpstr>
      <vt:lpstr>Multiple sequence alignment</vt:lpstr>
      <vt:lpstr>Multiple sequence alignment</vt:lpstr>
      <vt:lpstr>Multiple sequence alignment</vt:lpstr>
      <vt:lpstr>Multiple sequence alignment</vt:lpstr>
      <vt:lpstr>Multiple sequence alignment</vt:lpstr>
      <vt:lpstr>CLUSTAL alignment algorithm</vt:lpstr>
      <vt:lpstr>Multiple sequence alignment</vt:lpstr>
      <vt:lpstr>Making phylogenetic trees</vt:lpstr>
      <vt:lpstr>Tree relationships</vt:lpstr>
      <vt:lpstr>Tree relationships</vt:lpstr>
      <vt:lpstr>Phylogenetic trees</vt:lpstr>
      <vt:lpstr>Phylogenetic trees</vt:lpstr>
      <vt:lpstr>Phylogenetic trees</vt:lpstr>
      <vt:lpstr>Phylogenetic trees</vt:lpstr>
      <vt:lpstr>Phylogenetic trees</vt:lpstr>
      <vt:lpstr>Tree experiments</vt:lpstr>
      <vt:lpstr>Trees are also computationally intensive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  <vt:lpstr>Tree building methods </vt:lpstr>
    </vt:vector>
  </TitlesOfParts>
  <Company>Cold Spring Harbor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Lauter, Sue</dc:creator>
  <cp:lastModifiedBy>Jason Williams</cp:lastModifiedBy>
  <cp:revision>5</cp:revision>
  <dcterms:created xsi:type="dcterms:W3CDTF">2020-03-16T17:26:49Z</dcterms:created>
  <dcterms:modified xsi:type="dcterms:W3CDTF">2020-05-18T21:22:01Z</dcterms:modified>
</cp:coreProperties>
</file>